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53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84BA22-433B-4176-B786-2A559AEC79F7}" type="datetimeFigureOut">
              <a:rPr lang="es-ES" smtClean="0"/>
              <a:t>16/10/2018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E463F5-14A6-42E2-9000-B4105ECE4F1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65430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463F5-14A6-42E2-9000-B4105ECE4F1A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16103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463F5-14A6-42E2-9000-B4105ECE4F1A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0463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07636-5533-4E6C-AFA6-EFA85D6612B5}" type="datetimeFigureOut">
              <a:rPr lang="es-ES" smtClean="0"/>
              <a:t>16/10/2018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08FDD-FC47-4CCF-97AB-83E59AC21C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71651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07636-5533-4E6C-AFA6-EFA85D6612B5}" type="datetimeFigureOut">
              <a:rPr lang="es-ES" smtClean="0"/>
              <a:t>16/10/2018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08FDD-FC47-4CCF-97AB-83E59AC21C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2363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07636-5533-4E6C-AFA6-EFA85D6612B5}" type="datetimeFigureOut">
              <a:rPr lang="es-ES" smtClean="0"/>
              <a:t>16/10/2018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08FDD-FC47-4CCF-97AB-83E59AC21C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8934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07636-5533-4E6C-AFA6-EFA85D6612B5}" type="datetimeFigureOut">
              <a:rPr lang="es-ES" smtClean="0"/>
              <a:t>16/10/2018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08FDD-FC47-4CCF-97AB-83E59AC21C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5497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07636-5533-4E6C-AFA6-EFA85D6612B5}" type="datetimeFigureOut">
              <a:rPr lang="es-ES" smtClean="0"/>
              <a:t>16/10/2018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08FDD-FC47-4CCF-97AB-83E59AC21C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34747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07636-5533-4E6C-AFA6-EFA85D6612B5}" type="datetimeFigureOut">
              <a:rPr lang="es-ES" smtClean="0"/>
              <a:t>16/10/2018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08FDD-FC47-4CCF-97AB-83E59AC21C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44114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07636-5533-4E6C-AFA6-EFA85D6612B5}" type="datetimeFigureOut">
              <a:rPr lang="es-ES" smtClean="0"/>
              <a:t>16/10/2018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08FDD-FC47-4CCF-97AB-83E59AC21C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54390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07636-5533-4E6C-AFA6-EFA85D6612B5}" type="datetimeFigureOut">
              <a:rPr lang="es-ES" smtClean="0"/>
              <a:t>16/10/2018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08FDD-FC47-4CCF-97AB-83E59AC21C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45172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07636-5533-4E6C-AFA6-EFA85D6612B5}" type="datetimeFigureOut">
              <a:rPr lang="es-ES" smtClean="0"/>
              <a:t>16/10/2018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08FDD-FC47-4CCF-97AB-83E59AC21C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573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07636-5533-4E6C-AFA6-EFA85D6612B5}" type="datetimeFigureOut">
              <a:rPr lang="es-ES" smtClean="0"/>
              <a:t>16/10/2018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08FDD-FC47-4CCF-97AB-83E59AC21C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46162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07636-5533-4E6C-AFA6-EFA85D6612B5}" type="datetimeFigureOut">
              <a:rPr lang="es-ES" smtClean="0"/>
              <a:t>16/10/2018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08FDD-FC47-4CCF-97AB-83E59AC21C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51402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E07636-5533-4E6C-AFA6-EFA85D6612B5}" type="datetimeFigureOut">
              <a:rPr lang="es-ES" smtClean="0"/>
              <a:t>16/10/2018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08FDD-FC47-4CCF-97AB-83E59AC21C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56293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jp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jp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ES" sz="8800" b="1" dirty="0" smtClean="0">
                <a:solidFill>
                  <a:schemeClr val="accent1">
                    <a:lumMod val="50000"/>
                  </a:schemeClr>
                </a:solidFill>
                <a:latin typeface="Edelfontmed"/>
              </a:rPr>
              <a:t>     </a:t>
            </a:r>
            <a:r>
              <a:rPr lang="es-ES" sz="8000" b="1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Las</a:t>
            </a:r>
            <a:r>
              <a:rPr lang="es-ES" sz="8800" b="1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 </a:t>
            </a:r>
            <a:r>
              <a:rPr lang="es-ES" sz="8000" b="1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Cigüeñas</a:t>
            </a:r>
            <a:endParaRPr lang="es-ES" sz="8800" b="1" dirty="0">
              <a:solidFill>
                <a:schemeClr val="accent1">
                  <a:lumMod val="50000"/>
                </a:schemeClr>
              </a:solidFill>
              <a:latin typeface="Gill Sans Ultra Bold Condensed" panose="020B0A06020104020203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s-ES" sz="8000" b="1" dirty="0" smtClean="0">
                <a:solidFill>
                  <a:schemeClr val="accent1">
                    <a:lumMod val="50000"/>
                  </a:schemeClr>
                </a:solidFill>
                <a:latin typeface="Edelfontmed" pitchFamily="2" charset="0"/>
              </a:rPr>
              <a:t>    </a:t>
            </a:r>
            <a:r>
              <a:rPr lang="es-ES" sz="8000" b="1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y su entorno</a:t>
            </a:r>
            <a:endParaRPr lang="es-ES" sz="8000" b="1" dirty="0">
              <a:solidFill>
                <a:schemeClr val="accent1">
                  <a:lumMod val="50000"/>
                </a:schemeClr>
              </a:solidFill>
              <a:latin typeface="Gill Sans Ultra Bold Condensed" panose="020B0A06020104020203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07" y="1122363"/>
            <a:ext cx="31337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14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2543" y="73175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ES" sz="7200" b="1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¿Hay río en Alcalá? …</a:t>
            </a:r>
            <a:endParaRPr lang="es-ES" sz="7200" b="1" dirty="0">
              <a:solidFill>
                <a:schemeClr val="accent1">
                  <a:lumMod val="50000"/>
                </a:schemeClr>
              </a:solidFill>
              <a:latin typeface="Gill Sans Ultra Bold Condensed" panose="020B0A060201040202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s-ES" dirty="0" smtClean="0"/>
          </a:p>
          <a:p>
            <a:endParaRPr lang="es-ES" dirty="0" smtClean="0"/>
          </a:p>
        </p:txBody>
      </p:sp>
      <p:pic>
        <p:nvPicPr>
          <p:cNvPr id="4" name="Imagen 3" descr="rio_henares_6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973" y="2265267"/>
            <a:ext cx="5590788" cy="419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1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8000" b="1" dirty="0" smtClean="0">
                <a:solidFill>
                  <a:schemeClr val="accent4">
                    <a:lumMod val="75000"/>
                  </a:schemeClr>
                </a:solidFill>
                <a:latin typeface="Gill Sans Ultra Bold Condensed" panose="020B0A06020104020203" pitchFamily="34" charset="0"/>
              </a:rPr>
              <a:t>El río de Alcalá de Henares se llama</a:t>
            </a:r>
            <a:r>
              <a:rPr lang="es-ES" dirty="0" smtClean="0">
                <a:latin typeface="Gill Sans Ultra Bold Condensed" panose="020B0A06020104020203" pitchFamily="34" charset="0"/>
              </a:rPr>
              <a:t>…</a:t>
            </a:r>
            <a:endParaRPr lang="es-ES" dirty="0">
              <a:latin typeface="Gill Sans Ultra Bold Condensed" panose="020B0A06020104020203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3351087" y="1690688"/>
            <a:ext cx="4193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/>
              <a:t> </a:t>
            </a:r>
            <a:r>
              <a:rPr lang="es-ES" sz="4800" dirty="0" smtClean="0">
                <a:solidFill>
                  <a:srgbClr val="FF0000"/>
                </a:solidFill>
                <a:latin typeface="Gill Sans Ultra Bold Condensed" panose="020B0A06020104020203" pitchFamily="34" charset="0"/>
              </a:rPr>
              <a:t>Río Henares</a:t>
            </a:r>
            <a:endParaRPr lang="es-ES" sz="4800" dirty="0">
              <a:solidFill>
                <a:srgbClr val="FF0000"/>
              </a:solidFill>
              <a:latin typeface="Gill Sans Ultra Bold Condensed" panose="020B0A06020104020203" pitchFamily="34" charset="0"/>
            </a:endParaRPr>
          </a:p>
        </p:txBody>
      </p:sp>
      <p:pic>
        <p:nvPicPr>
          <p:cNvPr id="6" name="Imagen 5" descr="75512-alcala-de-henares-rio-henar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778" y="2784148"/>
            <a:ext cx="4916246" cy="367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68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142526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es-ES" sz="7200" b="1" dirty="0" smtClean="0">
                <a:solidFill>
                  <a:schemeClr val="accent4">
                    <a:lumMod val="75000"/>
                  </a:schemeClr>
                </a:solidFill>
                <a:latin typeface="Edelfontmed"/>
              </a:rPr>
              <a:t>¿</a:t>
            </a:r>
            <a:r>
              <a:rPr lang="es-ES" sz="7200" b="1" dirty="0" smtClean="0">
                <a:solidFill>
                  <a:schemeClr val="accent4">
                    <a:lumMod val="75000"/>
                  </a:schemeClr>
                </a:solidFill>
                <a:latin typeface="Gill Sans Ultra Bold Condensed" panose="020B0A06020104020203" pitchFamily="34" charset="0"/>
              </a:rPr>
              <a:t>Qué plantas hay en el río</a:t>
            </a:r>
            <a:r>
              <a:rPr lang="es-ES" sz="7200" b="1" dirty="0" smtClean="0">
                <a:solidFill>
                  <a:schemeClr val="accent4">
                    <a:lumMod val="75000"/>
                  </a:schemeClr>
                </a:solidFill>
                <a:latin typeface="Edelfontmed"/>
              </a:rPr>
              <a:t>?</a:t>
            </a:r>
            <a:endParaRPr lang="es-ES" sz="7200" b="1" dirty="0">
              <a:solidFill>
                <a:schemeClr val="accent4">
                  <a:lumMod val="75000"/>
                </a:schemeClr>
              </a:solidFill>
              <a:latin typeface="Edelfontmed"/>
            </a:endParaRPr>
          </a:p>
        </p:txBody>
      </p:sp>
      <p:sp>
        <p:nvSpPr>
          <p:cNvPr id="5" name="Marcador de contenido 4"/>
          <p:cNvSpPr>
            <a:spLocks noGrp="1"/>
          </p:cNvSpPr>
          <p:nvPr>
            <p:ph sz="half" idx="2"/>
          </p:nvPr>
        </p:nvSpPr>
        <p:spPr>
          <a:xfrm>
            <a:off x="839788" y="1303506"/>
            <a:ext cx="5157787" cy="4886157"/>
          </a:xfrm>
        </p:spPr>
        <p:txBody>
          <a:bodyPr>
            <a:noAutofit/>
          </a:bodyPr>
          <a:lstStyle/>
          <a:p>
            <a:pPr>
              <a:buFont typeface="Wingdings" charset="2"/>
              <a:buChar char="v"/>
            </a:pPr>
            <a:r>
              <a:rPr lang="es-ES" sz="4400" dirty="0" smtClean="0">
                <a:solidFill>
                  <a:srgbClr val="FF0000"/>
                </a:solidFill>
                <a:latin typeface="Gill Sans Ultra Bold Condensed" panose="020B0A06020104020203" pitchFamily="34" charset="0"/>
              </a:rPr>
              <a:t>Plantas acuáticas</a:t>
            </a:r>
          </a:p>
          <a:p>
            <a:pPr>
              <a:buFont typeface="Wingdings" charset="2"/>
              <a:buChar char="v"/>
            </a:pPr>
            <a:r>
              <a:rPr lang="es-ES" sz="4400" dirty="0" smtClean="0">
                <a:solidFill>
                  <a:srgbClr val="FF0000"/>
                </a:solidFill>
                <a:latin typeface="Gill Sans Ultra Bold Condensed" panose="020B0A06020104020203" pitchFamily="34" charset="0"/>
              </a:rPr>
              <a:t>Plantas en la    orilla</a:t>
            </a:r>
          </a:p>
          <a:p>
            <a:pPr>
              <a:buFont typeface="Wingdings" charset="2"/>
              <a:buChar char="v"/>
            </a:pPr>
            <a:r>
              <a:rPr lang="es-ES" sz="4400" dirty="0" smtClean="0">
                <a:solidFill>
                  <a:srgbClr val="FF0000"/>
                </a:solidFill>
                <a:latin typeface="Gill Sans Ultra Bold Condensed" panose="020B0A06020104020203" pitchFamily="34" charset="0"/>
              </a:rPr>
              <a:t>Sauces</a:t>
            </a:r>
          </a:p>
          <a:p>
            <a:pPr>
              <a:buFont typeface="Wingdings" charset="2"/>
              <a:buChar char="v"/>
            </a:pPr>
            <a:r>
              <a:rPr lang="es-ES" sz="4400" dirty="0" smtClean="0">
                <a:solidFill>
                  <a:srgbClr val="FF0000"/>
                </a:solidFill>
                <a:latin typeface="Gill Sans Ultra Bold Condensed" panose="020B0A06020104020203" pitchFamily="34" charset="0"/>
              </a:rPr>
              <a:t>Alisedas</a:t>
            </a:r>
          </a:p>
          <a:p>
            <a:pPr>
              <a:buFont typeface="Wingdings" charset="2"/>
              <a:buChar char="v"/>
            </a:pPr>
            <a:r>
              <a:rPr lang="es-ES" sz="4400" dirty="0" smtClean="0">
                <a:solidFill>
                  <a:srgbClr val="FF0000"/>
                </a:solidFill>
                <a:latin typeface="Gill Sans Ultra Bold Condensed" panose="020B0A06020104020203" pitchFamily="34" charset="0"/>
              </a:rPr>
              <a:t>Chopos</a:t>
            </a:r>
          </a:p>
          <a:p>
            <a:pPr>
              <a:buFont typeface="Wingdings" charset="2"/>
              <a:buChar char="v"/>
            </a:pPr>
            <a:r>
              <a:rPr lang="es-ES" sz="4400" dirty="0" smtClean="0">
                <a:solidFill>
                  <a:srgbClr val="FF0000"/>
                </a:solidFill>
                <a:latin typeface="Gill Sans Ultra Bold Condensed" panose="020B0A06020104020203" pitchFamily="34" charset="0"/>
              </a:rPr>
              <a:t>Olmos</a:t>
            </a:r>
            <a:endParaRPr lang="es-ES" sz="4400" dirty="0">
              <a:solidFill>
                <a:srgbClr val="FF0000"/>
              </a:solidFill>
              <a:latin typeface="Gill Sans Ultra Bold Condensed" panose="020B0A06020104020203" pitchFamily="34" charset="0"/>
            </a:endParaRPr>
          </a:p>
        </p:txBody>
      </p:sp>
      <p:pic>
        <p:nvPicPr>
          <p:cNvPr id="8" name="Marcador de contenido 7" descr="proyecto_rio_henares_aca.JPG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7" r="19787"/>
          <a:stretch>
            <a:fillRect/>
          </a:stretch>
        </p:blipFill>
        <p:spPr>
          <a:xfrm>
            <a:off x="6192022" y="2755978"/>
            <a:ext cx="1381930" cy="1252414"/>
          </a:xfrm>
        </p:spPr>
      </p:pic>
      <p:pic>
        <p:nvPicPr>
          <p:cNvPr id="9" name="Imagen 8" descr="10519120824_a0fd0898d5_m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487" y="1504968"/>
            <a:ext cx="1668013" cy="1251010"/>
          </a:xfrm>
          <a:prstGeom prst="rect">
            <a:avLst/>
          </a:prstGeom>
        </p:spPr>
      </p:pic>
      <p:pic>
        <p:nvPicPr>
          <p:cNvPr id="10" name="Imagen 9" descr="Sauces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7463" y="3210919"/>
            <a:ext cx="1450037" cy="1058135"/>
          </a:xfrm>
          <a:prstGeom prst="rect">
            <a:avLst/>
          </a:prstGeom>
        </p:spPr>
      </p:pic>
      <p:pic>
        <p:nvPicPr>
          <p:cNvPr id="11" name="Imagen 10" descr="20110209101722-3f420cda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063" y="1935245"/>
            <a:ext cx="1718748" cy="1087108"/>
          </a:xfrm>
          <a:prstGeom prst="rect">
            <a:avLst/>
          </a:prstGeom>
        </p:spPr>
      </p:pic>
      <p:pic>
        <p:nvPicPr>
          <p:cNvPr id="12" name="Imagen 11" descr="chopo-1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378" y="5009464"/>
            <a:ext cx="1120685" cy="1678230"/>
          </a:xfrm>
          <a:prstGeom prst="rect">
            <a:avLst/>
          </a:prstGeom>
        </p:spPr>
      </p:pic>
      <p:pic>
        <p:nvPicPr>
          <p:cNvPr id="13" name="Imagen 12" descr="00042672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444" y="3739986"/>
            <a:ext cx="1684367" cy="126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91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72592" y="32671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s-ES" sz="6600" dirty="0" smtClean="0">
                <a:solidFill>
                  <a:schemeClr val="accent1">
                    <a:lumMod val="50000"/>
                  </a:schemeClr>
                </a:solidFill>
                <a:latin typeface="Edelfontmed"/>
              </a:rPr>
              <a:t>¿</a:t>
            </a:r>
            <a:r>
              <a:rPr lang="es-ES" sz="66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Qué animales viven en el río?</a:t>
            </a:r>
            <a:endParaRPr lang="es-ES" sz="6600" dirty="0">
              <a:solidFill>
                <a:schemeClr val="accent1">
                  <a:lumMod val="50000"/>
                </a:schemeClr>
              </a:solidFill>
              <a:latin typeface="Gill Sans Ultra Bold Condensed" panose="020B0A06020104020203" pitchFamily="34" charset="0"/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94554" y="1243935"/>
            <a:ext cx="5252935" cy="4467064"/>
          </a:xfrm>
        </p:spPr>
        <p:txBody>
          <a:bodyPr>
            <a:noAutofit/>
          </a:bodyPr>
          <a:lstStyle/>
          <a:p>
            <a:pPr>
              <a:buFont typeface="Wingdings" charset="2"/>
              <a:buChar char="v"/>
            </a:pPr>
            <a:r>
              <a:rPr lang="es-ES" sz="4400" dirty="0" smtClean="0">
                <a:solidFill>
                  <a:srgbClr val="FF0000"/>
                </a:solidFill>
                <a:latin typeface="Gill Sans Ultra Bold Condensed" panose="020B0A06020104020203" pitchFamily="34" charset="0"/>
              </a:rPr>
              <a:t>Culebra viperina</a:t>
            </a:r>
          </a:p>
          <a:p>
            <a:pPr>
              <a:buFont typeface="Wingdings" charset="2"/>
              <a:buChar char="v"/>
            </a:pPr>
            <a:endParaRPr lang="es-ES" sz="4400" b="1" dirty="0" smtClean="0">
              <a:solidFill>
                <a:schemeClr val="accent4">
                  <a:lumMod val="75000"/>
                </a:schemeClr>
              </a:solidFill>
              <a:latin typeface="Edelfontmed" pitchFamily="2" charset="0"/>
            </a:endParaRPr>
          </a:p>
          <a:p>
            <a:pPr marL="0" indent="0">
              <a:buNone/>
            </a:pPr>
            <a:endParaRPr lang="es-ES" sz="4400" b="1" dirty="0">
              <a:solidFill>
                <a:schemeClr val="accent4">
                  <a:lumMod val="75000"/>
                </a:schemeClr>
              </a:solidFill>
              <a:latin typeface="Edelfontmed" pitchFamily="2" charset="0"/>
            </a:endParaRPr>
          </a:p>
          <a:p>
            <a:pPr>
              <a:buFont typeface="Wingdings" charset="2"/>
              <a:buChar char="v"/>
            </a:pPr>
            <a:r>
              <a:rPr lang="es-ES" sz="4400" dirty="0" smtClean="0">
                <a:solidFill>
                  <a:srgbClr val="FF0000"/>
                </a:solidFill>
                <a:latin typeface="Gill Sans Ultra Bold Condensed" panose="020B0A06020104020203" pitchFamily="34" charset="0"/>
              </a:rPr>
              <a:t>Ranas</a:t>
            </a:r>
          </a:p>
          <a:p>
            <a:pPr>
              <a:buFont typeface="Wingdings" charset="2"/>
              <a:buChar char="v"/>
            </a:pPr>
            <a:endParaRPr lang="es-ES" sz="4400" b="1" dirty="0">
              <a:solidFill>
                <a:schemeClr val="accent4">
                  <a:lumMod val="75000"/>
                </a:schemeClr>
              </a:solidFill>
              <a:latin typeface="Edelfontmed" pitchFamily="2" charset="0"/>
            </a:endParaRPr>
          </a:p>
          <a:p>
            <a:pPr>
              <a:buFont typeface="Wingdings" charset="2"/>
              <a:buChar char="v"/>
            </a:pPr>
            <a:endParaRPr lang="es-ES" sz="4400" b="1" dirty="0" smtClean="0">
              <a:solidFill>
                <a:schemeClr val="accent4">
                  <a:lumMod val="75000"/>
                </a:schemeClr>
              </a:solidFill>
              <a:latin typeface="Edelfontmed" pitchFamily="2" charset="0"/>
            </a:endParaRPr>
          </a:p>
          <a:p>
            <a:pPr>
              <a:buFont typeface="Wingdings" charset="2"/>
              <a:buChar char="v"/>
            </a:pPr>
            <a:r>
              <a:rPr lang="es-ES" sz="4400" dirty="0">
                <a:solidFill>
                  <a:srgbClr val="FF0000"/>
                </a:solidFill>
                <a:latin typeface="Gill Sans Ultra Bold Condensed" panose="020B0A06020104020203" pitchFamily="34" charset="0"/>
              </a:rPr>
              <a:t>Gallineta</a:t>
            </a:r>
          </a:p>
          <a:p>
            <a:pPr>
              <a:buFont typeface="Wingdings" charset="2"/>
              <a:buChar char="v"/>
            </a:pPr>
            <a:endParaRPr lang="es-ES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1466532"/>
            <a:ext cx="5183188" cy="4723131"/>
          </a:xfrm>
        </p:spPr>
        <p:txBody>
          <a:bodyPr>
            <a:noAutofit/>
          </a:bodyPr>
          <a:lstStyle/>
          <a:p>
            <a:pPr lvl="1">
              <a:buFont typeface="Wingdings" charset="2"/>
              <a:buChar char="v"/>
            </a:pPr>
            <a:r>
              <a:rPr lang="es-ES" sz="4400" dirty="0" smtClean="0">
                <a:solidFill>
                  <a:srgbClr val="FF0000"/>
                </a:solidFill>
                <a:latin typeface="Gill Sans Ultra Bold Condensed" panose="020B0A06020104020203" pitchFamily="34" charset="0"/>
              </a:rPr>
              <a:t>Pico Picapinos</a:t>
            </a:r>
          </a:p>
          <a:p>
            <a:pPr>
              <a:buFont typeface="Wingdings" charset="2"/>
              <a:buChar char="v"/>
            </a:pPr>
            <a:endParaRPr lang="es-ES" sz="4400" b="1" dirty="0">
              <a:solidFill>
                <a:schemeClr val="accent4">
                  <a:lumMod val="75000"/>
                </a:schemeClr>
              </a:solidFill>
              <a:latin typeface="Edelfontmed" pitchFamily="2" charset="0"/>
            </a:endParaRPr>
          </a:p>
          <a:p>
            <a:pPr>
              <a:buFont typeface="Wingdings" charset="2"/>
              <a:buChar char="v"/>
            </a:pPr>
            <a:r>
              <a:rPr lang="es-ES" sz="4400" dirty="0" smtClean="0">
                <a:solidFill>
                  <a:srgbClr val="FF0000"/>
                </a:solidFill>
                <a:latin typeface="Gill Sans Ultra Bold Condensed" panose="020B0A06020104020203" pitchFamily="34" charset="0"/>
              </a:rPr>
              <a:t>Gineta</a:t>
            </a:r>
          </a:p>
          <a:p>
            <a:pPr marL="0" indent="0">
              <a:buNone/>
            </a:pPr>
            <a:endParaRPr lang="es-ES" sz="4400" b="1" dirty="0" smtClean="0">
              <a:solidFill>
                <a:schemeClr val="accent4">
                  <a:lumMod val="75000"/>
                </a:schemeClr>
              </a:solidFill>
              <a:latin typeface="Edelfontmed" pitchFamily="2" charset="0"/>
            </a:endParaRPr>
          </a:p>
          <a:p>
            <a:pPr>
              <a:buFont typeface="Wingdings" charset="2"/>
              <a:buChar char="v"/>
            </a:pPr>
            <a:r>
              <a:rPr lang="es-ES" sz="4400" dirty="0">
                <a:solidFill>
                  <a:srgbClr val="FF0000"/>
                </a:solidFill>
                <a:latin typeface="Gill Sans Ultra Bold Condensed" panose="020B0A06020104020203" pitchFamily="34" charset="0"/>
              </a:rPr>
              <a:t>Zorro</a:t>
            </a:r>
          </a:p>
          <a:p>
            <a:pPr marL="0" indent="0">
              <a:buNone/>
            </a:pPr>
            <a:endParaRPr lang="es-ES" sz="4400" b="1" dirty="0">
              <a:solidFill>
                <a:schemeClr val="accent4">
                  <a:lumMod val="75000"/>
                </a:schemeClr>
              </a:solidFill>
              <a:latin typeface="Edelfontmed" pitchFamily="2" charset="0"/>
            </a:endParaRPr>
          </a:p>
          <a:p>
            <a:pPr>
              <a:buFont typeface="Wingdings" charset="2"/>
              <a:buChar char="v"/>
            </a:pPr>
            <a:r>
              <a:rPr lang="es-ES" sz="4400" dirty="0" smtClean="0">
                <a:solidFill>
                  <a:srgbClr val="FF0000"/>
                </a:solidFill>
                <a:latin typeface="Gill Sans Ultra Bold Condensed" panose="020B0A06020104020203" pitchFamily="34" charset="0"/>
              </a:rPr>
              <a:t>Barbo</a:t>
            </a:r>
            <a:endParaRPr lang="es-ES" sz="4400" dirty="0">
              <a:solidFill>
                <a:srgbClr val="FF0000"/>
              </a:solidFill>
              <a:latin typeface="Gill Sans Ultra Bold Condensed" panose="020B0A06020104020203" pitchFamily="34" charset="0"/>
            </a:endParaRPr>
          </a:p>
        </p:txBody>
      </p:sp>
      <p:pic>
        <p:nvPicPr>
          <p:cNvPr id="7" name="Imagen 6" descr="Culebra-viperin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047" y="1951013"/>
            <a:ext cx="1571051" cy="1181430"/>
          </a:xfrm>
          <a:prstGeom prst="rect">
            <a:avLst/>
          </a:prstGeom>
        </p:spPr>
      </p:pic>
      <p:pic>
        <p:nvPicPr>
          <p:cNvPr id="8" name="Imagen 7" descr="rana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379" y="4029184"/>
            <a:ext cx="1632210" cy="1241966"/>
          </a:xfrm>
          <a:prstGeom prst="rect">
            <a:avLst/>
          </a:prstGeom>
        </p:spPr>
      </p:pic>
      <p:pic>
        <p:nvPicPr>
          <p:cNvPr id="9" name="Imagen 8" descr="4530376927_9b56368600_z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200" y="5150551"/>
            <a:ext cx="1783796" cy="1337847"/>
          </a:xfrm>
          <a:prstGeom prst="rect">
            <a:avLst/>
          </a:prstGeom>
        </p:spPr>
      </p:pic>
      <p:pic>
        <p:nvPicPr>
          <p:cNvPr id="10" name="Imagen 9" descr="Manuel_Est_pico_picapinos__MG_3_1332373011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382" y="1032900"/>
            <a:ext cx="1131621" cy="1508828"/>
          </a:xfrm>
          <a:prstGeom prst="rect">
            <a:avLst/>
          </a:prstGeom>
        </p:spPr>
      </p:pic>
      <p:pic>
        <p:nvPicPr>
          <p:cNvPr id="11" name="Imagen 10" descr="img_gineta1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584" y="2332480"/>
            <a:ext cx="1467191" cy="1232441"/>
          </a:xfrm>
          <a:prstGeom prst="rect">
            <a:avLst/>
          </a:prstGeom>
        </p:spPr>
      </p:pic>
      <p:pic>
        <p:nvPicPr>
          <p:cNvPr id="12" name="Imagen 11" descr="Zorro-rojo-imagen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7029" y="4096890"/>
            <a:ext cx="1659830" cy="1106553"/>
          </a:xfrm>
          <a:prstGeom prst="rect">
            <a:avLst/>
          </a:prstGeom>
        </p:spPr>
      </p:pic>
      <p:pic>
        <p:nvPicPr>
          <p:cNvPr id="13" name="Imagen 12" descr="barbo011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8773" y="5454422"/>
            <a:ext cx="2676172" cy="103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91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ES" sz="8000" b="1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¿</a:t>
            </a:r>
            <a:r>
              <a:rPr lang="es-ES" sz="7200" b="1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Cómo es su cabeza?</a:t>
            </a:r>
            <a:endParaRPr lang="es-ES" sz="7200" b="1" dirty="0">
              <a:solidFill>
                <a:schemeClr val="accent1">
                  <a:lumMod val="50000"/>
                </a:schemeClr>
              </a:solidFill>
              <a:latin typeface="Gill Sans Ultra Bold Condensed" panose="020B0A06020104020203" pitchFamily="34" charset="0"/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194553" y="1860561"/>
            <a:ext cx="11159247" cy="4316401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La cabeza es ovalada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Es de color blanco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Es muy pequeñita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Tienen una manchita </a:t>
            </a:r>
          </a:p>
          <a:p>
            <a:pPr marL="0" indent="0" algn="just">
              <a:buNone/>
            </a:pPr>
            <a:r>
              <a:rPr lang="es-ES" sz="4400" dirty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 </a:t>
            </a: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gris en el ojo.</a:t>
            </a:r>
            <a:endParaRPr lang="es-ES" sz="4400" dirty="0">
              <a:solidFill>
                <a:schemeClr val="accent1">
                  <a:lumMod val="50000"/>
                </a:schemeClr>
              </a:solidFill>
              <a:latin typeface="Gill Sans Ultra Bold Condensed" panose="020B0A06020104020203" pitchFamily="34" charset="0"/>
            </a:endParaRPr>
          </a:p>
        </p:txBody>
      </p:sp>
      <p:pic>
        <p:nvPicPr>
          <p:cNvPr id="2052" name="Picture 4" descr="178_img1_1360333843.jpg (279×208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4080" y="1860562"/>
            <a:ext cx="5037920" cy="3755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780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ES" sz="7200" b="1" dirty="0" smtClean="0">
                <a:solidFill>
                  <a:schemeClr val="accent1">
                    <a:lumMod val="50000"/>
                  </a:schemeClr>
                </a:solidFill>
                <a:latin typeface="Edelfontmed" pitchFamily="2" charset="0"/>
              </a:rPr>
              <a:t>¿</a:t>
            </a:r>
            <a:r>
              <a:rPr lang="es-ES" sz="7200" b="1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Cómo es su pico</a:t>
            </a:r>
            <a:r>
              <a:rPr lang="es-ES" sz="7200" b="1" dirty="0" smtClean="0">
                <a:solidFill>
                  <a:schemeClr val="accent1">
                    <a:lumMod val="50000"/>
                  </a:schemeClr>
                </a:solidFill>
                <a:latin typeface="Edelfontmed" pitchFamily="2" charset="0"/>
              </a:rPr>
              <a:t>?</a:t>
            </a:r>
            <a:endParaRPr lang="es-ES" sz="7200" b="1" dirty="0">
              <a:solidFill>
                <a:schemeClr val="accent1">
                  <a:lumMod val="50000"/>
                </a:schemeClr>
              </a:solidFill>
              <a:latin typeface="Edelfontmed" pitchFamily="2" charset="0"/>
            </a:endParaRPr>
          </a:p>
        </p:txBody>
      </p:sp>
      <p:pic>
        <p:nvPicPr>
          <p:cNvPr id="3074" name="Picture 2" descr="http://img.terra.com.mx/galeria_de_fotos/images/173/34590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10" y="1690688"/>
            <a:ext cx="3666752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5542669" y="1541759"/>
            <a:ext cx="642235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El pico de las cigüeñas es muy largo y fino.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Las cigüeñas adultas tienen el pico naranja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Sus crías tienen el pico negro.</a:t>
            </a:r>
          </a:p>
        </p:txBody>
      </p:sp>
    </p:spTree>
    <p:extLst>
      <p:ext uri="{BB962C8B-B14F-4D97-AF65-F5344CB8AC3E}">
        <p14:creationId xmlns:p14="http://schemas.microsoft.com/office/powerpoint/2010/main" val="215856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9106" y="267145"/>
            <a:ext cx="11498093" cy="1325563"/>
          </a:xfrm>
        </p:spPr>
        <p:txBody>
          <a:bodyPr>
            <a:normAutofit/>
          </a:bodyPr>
          <a:lstStyle/>
          <a:p>
            <a:r>
              <a:rPr lang="es-ES" sz="8000" b="1" dirty="0" smtClean="0">
                <a:solidFill>
                  <a:schemeClr val="accent1">
                    <a:lumMod val="50000"/>
                  </a:schemeClr>
                </a:solidFill>
                <a:latin typeface="Edelfontmed" pitchFamily="2" charset="0"/>
              </a:rPr>
              <a:t>¿</a:t>
            </a:r>
            <a:r>
              <a:rPr lang="es-ES" sz="8000" b="1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Cómo son sus plumas</a:t>
            </a:r>
            <a:r>
              <a:rPr lang="es-ES" sz="8000" b="1" dirty="0" smtClean="0">
                <a:solidFill>
                  <a:schemeClr val="accent1">
                    <a:lumMod val="50000"/>
                  </a:schemeClr>
                </a:solidFill>
                <a:latin typeface="Edelfontmed" pitchFamily="2" charset="0"/>
              </a:rPr>
              <a:t>?</a:t>
            </a:r>
            <a:endParaRPr lang="es-ES" sz="8000" b="1" dirty="0">
              <a:solidFill>
                <a:schemeClr val="accent1">
                  <a:lumMod val="50000"/>
                </a:schemeClr>
              </a:solidFill>
              <a:latin typeface="Edelfontmed" pitchFamily="2" charset="0"/>
            </a:endParaRPr>
          </a:p>
        </p:txBody>
      </p:sp>
      <p:pic>
        <p:nvPicPr>
          <p:cNvPr id="4098" name="Picture 2" descr="http://www.canonistas.com/galerias/data/501/medium/Cig_e_a_I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313" y="3995960"/>
            <a:ext cx="9373" cy="10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canonistas.com/galerias/data/501/medium/Cig_e_a_I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8469" y="1592708"/>
            <a:ext cx="5054994" cy="480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389107" y="1456803"/>
            <a:ext cx="680936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Las plumas son muy largas.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El cuerpo está cubierto de plumas blancas.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Las alas tienen plumas blancas y plumas negras.</a:t>
            </a:r>
          </a:p>
        </p:txBody>
      </p:sp>
    </p:spTree>
    <p:extLst>
      <p:ext uri="{BB962C8B-B14F-4D97-AF65-F5344CB8AC3E}">
        <p14:creationId xmlns:p14="http://schemas.microsoft.com/office/powerpoint/2010/main" val="277011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ES" sz="7200" b="1" dirty="0" smtClean="0">
                <a:solidFill>
                  <a:schemeClr val="accent1">
                    <a:lumMod val="50000"/>
                  </a:schemeClr>
                </a:solidFill>
                <a:latin typeface="Edelfontmed" pitchFamily="2" charset="0"/>
              </a:rPr>
              <a:t>¿</a:t>
            </a:r>
            <a:r>
              <a:rPr lang="es-ES" sz="7200" b="1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Cómo son sus patas</a:t>
            </a:r>
            <a:r>
              <a:rPr lang="es-ES" sz="7200" b="1" dirty="0" smtClean="0">
                <a:solidFill>
                  <a:schemeClr val="accent1">
                    <a:lumMod val="50000"/>
                  </a:schemeClr>
                </a:solidFill>
                <a:latin typeface="Edelfontmed" pitchFamily="2" charset="0"/>
              </a:rPr>
              <a:t>?</a:t>
            </a:r>
            <a:endParaRPr lang="es-ES" sz="7200" b="1" dirty="0">
              <a:solidFill>
                <a:schemeClr val="accent1">
                  <a:lumMod val="50000"/>
                </a:schemeClr>
              </a:solidFill>
              <a:latin typeface="Edelfontmed" pitchFamily="2" charset="0"/>
            </a:endParaRP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61135" y="1890389"/>
            <a:ext cx="6130865" cy="381000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0" y="2518117"/>
            <a:ext cx="729475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Tienen las patas  </a:t>
            </a:r>
          </a:p>
          <a:p>
            <a:r>
              <a:rPr lang="es-ES" sz="4400" dirty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 </a:t>
            </a: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  largas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Son muy finas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Son de color </a:t>
            </a:r>
          </a:p>
          <a:p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   naranja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112057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10574" y="21510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ES" sz="8000" b="1" dirty="0" smtClean="0">
                <a:solidFill>
                  <a:schemeClr val="accent1">
                    <a:lumMod val="50000"/>
                  </a:schemeClr>
                </a:solidFill>
                <a:latin typeface="Edelfontmed" pitchFamily="2" charset="0"/>
              </a:rPr>
              <a:t>¿</a:t>
            </a:r>
            <a:r>
              <a:rPr lang="es-ES" sz="7200" b="1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Qué comen</a:t>
            </a:r>
            <a:r>
              <a:rPr lang="es-ES" sz="7200" b="1" dirty="0" smtClean="0">
                <a:solidFill>
                  <a:schemeClr val="accent1">
                    <a:lumMod val="50000"/>
                  </a:schemeClr>
                </a:solidFill>
                <a:latin typeface="Edelfontmed" pitchFamily="2" charset="0"/>
              </a:rPr>
              <a:t>?</a:t>
            </a:r>
            <a:endParaRPr lang="es-ES" sz="8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Marcador de contenido 3" descr="ciguena-alfaro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6" b="6746"/>
          <a:stretch>
            <a:fillRect/>
          </a:stretch>
        </p:blipFill>
        <p:spPr>
          <a:xfrm>
            <a:off x="6449231" y="1639308"/>
            <a:ext cx="5742769" cy="3726246"/>
          </a:xfrm>
        </p:spPr>
      </p:pic>
      <p:sp>
        <p:nvSpPr>
          <p:cNvPr id="5" name="CuadroTexto 4"/>
          <p:cNvSpPr txBox="1"/>
          <p:nvPr/>
        </p:nvSpPr>
        <p:spPr>
          <a:xfrm>
            <a:off x="233464" y="1639308"/>
            <a:ext cx="705630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v"/>
            </a:pP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Las cigüeñas comen </a:t>
            </a:r>
          </a:p>
          <a:p>
            <a:r>
              <a:rPr lang="es-ES" sz="4400" dirty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	</a:t>
            </a: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insectos y ranas.</a:t>
            </a:r>
          </a:p>
          <a:p>
            <a:endParaRPr lang="es-ES" sz="4400" dirty="0" smtClean="0">
              <a:solidFill>
                <a:schemeClr val="accent1">
                  <a:lumMod val="50000"/>
                </a:schemeClr>
              </a:solidFill>
              <a:latin typeface="Gill Sans Ultra Bold Condensed" panose="020B0A06020104020203" pitchFamily="34" charset="0"/>
            </a:endParaRPr>
          </a:p>
          <a:p>
            <a:pPr marL="285750" indent="-285750">
              <a:buFont typeface="Wingdings" charset="2"/>
              <a:buChar char="v"/>
            </a:pP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A veces también </a:t>
            </a:r>
          </a:p>
          <a:p>
            <a:r>
              <a:rPr lang="es-ES" sz="4400" dirty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	</a:t>
            </a: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comen ratones.</a:t>
            </a:r>
            <a:endParaRPr lang="es-ES" sz="4400" dirty="0">
              <a:solidFill>
                <a:schemeClr val="accent1">
                  <a:lumMod val="50000"/>
                </a:schemeClr>
              </a:solidFill>
              <a:latin typeface="Gill Sans Ultra Bold Condensed" panose="020B0A06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29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6187" y="365125"/>
            <a:ext cx="11217613" cy="1325563"/>
          </a:xfrm>
        </p:spPr>
        <p:txBody>
          <a:bodyPr>
            <a:noAutofit/>
          </a:bodyPr>
          <a:lstStyle/>
          <a:p>
            <a:pPr algn="ctr"/>
            <a:r>
              <a:rPr lang="es-ES" sz="7200" b="1" dirty="0" smtClean="0">
                <a:solidFill>
                  <a:schemeClr val="accent1">
                    <a:lumMod val="50000"/>
                  </a:schemeClr>
                </a:solidFill>
                <a:latin typeface="Edelfontmed"/>
              </a:rPr>
              <a:t>¿ </a:t>
            </a:r>
            <a:r>
              <a:rPr lang="es-ES" sz="7200" b="1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Cómo son sus nidos?</a:t>
            </a:r>
            <a:endParaRPr lang="es-ES" sz="7200" b="1" dirty="0">
              <a:solidFill>
                <a:schemeClr val="accent1">
                  <a:lumMod val="50000"/>
                </a:schemeClr>
              </a:solidFill>
              <a:latin typeface="Gill Sans Ultra Bold Condensed" panose="020B0A060201040202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0" y="1653702"/>
            <a:ext cx="11353800" cy="4523261"/>
          </a:xfrm>
        </p:spPr>
        <p:txBody>
          <a:bodyPr>
            <a:noAutofit/>
          </a:bodyPr>
          <a:lstStyle/>
          <a:p>
            <a:pPr>
              <a:buFont typeface="Wingdings" charset="2"/>
              <a:buChar char="v"/>
            </a:pPr>
            <a:r>
              <a:rPr lang="es-ES" sz="40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Los nidos son muy grandes</a:t>
            </a:r>
          </a:p>
          <a:p>
            <a:pPr marL="0" indent="0">
              <a:buNone/>
            </a:pPr>
            <a:r>
              <a:rPr lang="es-ES" sz="4000" dirty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 </a:t>
            </a:r>
            <a:r>
              <a:rPr lang="es-ES" sz="40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y pesan mucho.</a:t>
            </a:r>
          </a:p>
          <a:p>
            <a:pPr>
              <a:buFont typeface="Wingdings" charset="2"/>
              <a:buChar char="v"/>
            </a:pPr>
            <a:r>
              <a:rPr lang="es-ES" sz="40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Están hechos con palos y </a:t>
            </a:r>
          </a:p>
          <a:p>
            <a:pPr marL="0" indent="0">
              <a:buNone/>
            </a:pPr>
            <a:r>
              <a:rPr lang="es-ES" sz="40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Barro.</a:t>
            </a:r>
          </a:p>
          <a:p>
            <a:pPr>
              <a:buFont typeface="Wingdings" charset="2"/>
              <a:buChar char="v"/>
            </a:pPr>
            <a:r>
              <a:rPr lang="es-ES" sz="40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 Las cigüeñas hacen sus nidos </a:t>
            </a:r>
          </a:p>
          <a:p>
            <a:pPr marL="0" indent="0">
              <a:buNone/>
            </a:pPr>
            <a:r>
              <a:rPr lang="es-ES" sz="4000" dirty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 </a:t>
            </a:r>
            <a:r>
              <a:rPr lang="es-ES" sz="40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 siempre en zonas muy altas.</a:t>
            </a:r>
          </a:p>
          <a:p>
            <a:pPr>
              <a:buFont typeface="Wingdings" charset="2"/>
              <a:buChar char="v"/>
            </a:pPr>
            <a:r>
              <a:rPr lang="es-ES" sz="40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Usan sus nidos para mantener</a:t>
            </a:r>
          </a:p>
          <a:p>
            <a:pPr marL="0" indent="0">
              <a:buNone/>
            </a:pPr>
            <a:r>
              <a:rPr lang="es-ES" sz="4000" dirty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 </a:t>
            </a:r>
            <a:r>
              <a:rPr lang="es-ES" sz="40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sus huevos calentitos.</a:t>
            </a:r>
            <a:endParaRPr lang="es-ES" sz="4000" dirty="0">
              <a:solidFill>
                <a:schemeClr val="accent1">
                  <a:lumMod val="50000"/>
                </a:schemeClr>
              </a:solidFill>
              <a:latin typeface="Gill Sans Ultra Bold Condensed" panose="020B0A06020104020203" pitchFamily="34" charset="0"/>
            </a:endParaRPr>
          </a:p>
        </p:txBody>
      </p:sp>
      <p:pic>
        <p:nvPicPr>
          <p:cNvPr id="4" name="Imagen 3" descr="nido_de_ciguenas__550676_t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263" y="1470186"/>
            <a:ext cx="5187737" cy="344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70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365125"/>
            <a:ext cx="12431949" cy="1325563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chemeClr val="accent1">
                    <a:lumMod val="50000"/>
                  </a:schemeClr>
                </a:solidFill>
                <a:latin typeface="Edelfontmed"/>
              </a:rPr>
              <a:t>¿</a:t>
            </a:r>
            <a:r>
              <a:rPr lang="es-ES" sz="8000" b="1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Dónde viven las cigüeñas</a:t>
            </a:r>
            <a:r>
              <a:rPr lang="es-ES" sz="8000" b="1" dirty="0" smtClean="0">
                <a:solidFill>
                  <a:schemeClr val="accent1">
                    <a:lumMod val="50000"/>
                  </a:schemeClr>
                </a:solidFill>
                <a:latin typeface="Edelfontmed"/>
              </a:rPr>
              <a:t>?</a:t>
            </a:r>
            <a:endParaRPr lang="es-ES" sz="8000" b="1" dirty="0">
              <a:solidFill>
                <a:schemeClr val="accent1">
                  <a:lumMod val="50000"/>
                </a:schemeClr>
              </a:solidFill>
              <a:latin typeface="Edelfontmed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0" y="1825625"/>
            <a:ext cx="11353800" cy="4351338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v"/>
            </a:pP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Las cigüeñas en verano viven en </a:t>
            </a:r>
          </a:p>
          <a:p>
            <a:pPr marL="0" indent="0">
              <a:buNone/>
            </a:pPr>
            <a:r>
              <a:rPr lang="es-ES" sz="4400" dirty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 </a:t>
            </a: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  zonas cálidas como Alcalá de Henares.</a:t>
            </a:r>
          </a:p>
          <a:p>
            <a:pPr>
              <a:buFont typeface="Wingdings" charset="2"/>
              <a:buChar char="v"/>
            </a:pP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Cuando llega el invierno las </a:t>
            </a:r>
          </a:p>
          <a:p>
            <a:pPr marL="0" indent="0">
              <a:buNone/>
            </a:pP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   cigüeñas migran a zonas </a:t>
            </a:r>
          </a:p>
          <a:p>
            <a:pPr marL="0" indent="0">
              <a:buNone/>
            </a:pPr>
            <a:r>
              <a:rPr lang="es-ES" sz="4400" dirty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 </a:t>
            </a: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  más cálidas</a:t>
            </a:r>
            <a:r>
              <a:rPr lang="es-ES" sz="4400" dirty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 </a:t>
            </a: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como Marrue</a:t>
            </a:r>
            <a:r>
              <a:rPr lang="es-ES" sz="4400" b="1" dirty="0" smtClean="0">
                <a:solidFill>
                  <a:schemeClr val="accent1">
                    <a:lumMod val="50000"/>
                  </a:schemeClr>
                </a:solidFill>
                <a:latin typeface="Gill Sans Ultra Bold Condensed" panose="020B0A06020104020203" pitchFamily="34" charset="0"/>
              </a:rPr>
              <a:t>cos.</a:t>
            </a:r>
            <a:endParaRPr lang="es-ES" sz="4400" b="1" dirty="0">
              <a:solidFill>
                <a:schemeClr val="accent1">
                  <a:lumMod val="50000"/>
                </a:schemeClr>
              </a:solidFill>
              <a:latin typeface="Gill Sans Ultra Bold Condensed" panose="020B0A06020104020203" pitchFamily="34" charset="0"/>
            </a:endParaRPr>
          </a:p>
        </p:txBody>
      </p:sp>
      <p:pic>
        <p:nvPicPr>
          <p:cNvPr id="4" name="Imagen 3" descr="13256972u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118" y="3271588"/>
            <a:ext cx="4781882" cy="358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63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s-ES" sz="8000" b="1" dirty="0" smtClean="0">
                <a:solidFill>
                  <a:schemeClr val="accent6">
                    <a:lumMod val="75000"/>
                  </a:schemeClr>
                </a:solidFill>
              </a:rPr>
              <a:t>¡AVERIGUA CUÁNTO SABES!</a:t>
            </a:r>
            <a:endParaRPr lang="es-ES" sz="80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90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262</Words>
  <Application>Microsoft Office PowerPoint</Application>
  <PresentationFormat>Panorámica</PresentationFormat>
  <Paragraphs>71</Paragraphs>
  <Slides>13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Edelfontmed</vt:lpstr>
      <vt:lpstr>Gill Sans Ultra Bold Condensed</vt:lpstr>
      <vt:lpstr>Wingdings</vt:lpstr>
      <vt:lpstr>Tema de Office</vt:lpstr>
      <vt:lpstr>     Las Cigüeñas</vt:lpstr>
      <vt:lpstr>¿Cómo es su cabeza?</vt:lpstr>
      <vt:lpstr>¿Cómo es su pico?</vt:lpstr>
      <vt:lpstr>¿Cómo son sus plumas?</vt:lpstr>
      <vt:lpstr>¿Cómo son sus patas?</vt:lpstr>
      <vt:lpstr>¿Qué comen?</vt:lpstr>
      <vt:lpstr>¿ Cómo son sus nidos?</vt:lpstr>
      <vt:lpstr>¿Dónde viven las cigüeñas?</vt:lpstr>
      <vt:lpstr>Presentación de PowerPoint</vt:lpstr>
      <vt:lpstr>¿Hay río en Alcalá? …</vt:lpstr>
      <vt:lpstr>El río de Alcalá de Henares se llama…</vt:lpstr>
      <vt:lpstr>¿Qué plantas hay en el río?</vt:lpstr>
      <vt:lpstr>¿Qué animales viven en el río?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Las Cigüeñas</dc:title>
  <dc:creator>Noelia Morente</dc:creator>
  <cp:lastModifiedBy>Marta González</cp:lastModifiedBy>
  <cp:revision>16</cp:revision>
  <dcterms:created xsi:type="dcterms:W3CDTF">2015-11-12T12:41:40Z</dcterms:created>
  <dcterms:modified xsi:type="dcterms:W3CDTF">2018-10-16T14:46:13Z</dcterms:modified>
</cp:coreProperties>
</file>